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Quicksand"/>
      <p:regular r:id="rId34"/>
      <p:bold r:id="rId35"/>
    </p:embeddedFont>
    <p:embeddedFont>
      <p:font typeface="Lustria"/>
      <p:regular r:id="rId36"/>
    </p:embeddedFont>
    <p:embeddedFont>
      <p:font typeface="Quicksand Medium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Quicksand-bold.fntdata"/><Relationship Id="rId12" Type="http://schemas.openxmlformats.org/officeDocument/2006/relationships/slide" Target="slides/slide7.xml"/><Relationship Id="rId34" Type="http://schemas.openxmlformats.org/officeDocument/2006/relationships/font" Target="fonts/Quicksand-regular.fntdata"/><Relationship Id="rId15" Type="http://schemas.openxmlformats.org/officeDocument/2006/relationships/slide" Target="slides/slide10.xml"/><Relationship Id="rId37" Type="http://schemas.openxmlformats.org/officeDocument/2006/relationships/font" Target="fonts/QuicksandMedium-regular.fntdata"/><Relationship Id="rId14" Type="http://schemas.openxmlformats.org/officeDocument/2006/relationships/slide" Target="slides/slide9.xml"/><Relationship Id="rId36" Type="http://schemas.openxmlformats.org/officeDocument/2006/relationships/font" Target="fonts/Lustri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Quicksand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None/>
            </a:pPr>
            <a:r>
              <a:rPr lang="en-U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slideshare.net/adrianco/global-netflix-platform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pzf.fremantle.org/2010/05/cloud-nativ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600"/>
            </a:br>
            <a:r>
              <a:rPr lang="en-US" sz="3600"/>
              <a:t>Cloud overview and introduction</a:t>
            </a:r>
            <a:br>
              <a:rPr lang="en-US" sz="3959"/>
            </a:b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285205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2019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0"/>
            <a:ext cx="873395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Evolution of Cloud</a:t>
            </a:r>
            <a:endParaRPr/>
          </a:p>
        </p:txBody>
      </p:sp>
      <p:cxnSp>
        <p:nvCxnSpPr>
          <p:cNvPr id="151" name="Google Shape;151;p24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2" name="Google Shape;152;p24"/>
          <p:cNvCxnSpPr/>
          <p:nvPr/>
        </p:nvCxnSpPr>
        <p:spPr>
          <a:xfrm rot="10800000">
            <a:off x="832102" y="1635117"/>
            <a:ext cx="0" cy="4073192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3" name="Google Shape;153;p24"/>
          <p:cNvCxnSpPr/>
          <p:nvPr/>
        </p:nvCxnSpPr>
        <p:spPr>
          <a:xfrm flipH="1" rot="10800000">
            <a:off x="832102" y="1635117"/>
            <a:ext cx="7430527" cy="4073192"/>
          </a:xfrm>
          <a:prstGeom prst="straightConnector1">
            <a:avLst/>
          </a:prstGeom>
          <a:noFill/>
          <a:ln cap="flat" cmpd="sng" w="76200">
            <a:solidFill>
              <a:srgbClr val="FF660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54" name="Google Shape;154;p24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Cluster Computing</a:t>
            </a:r>
            <a:endParaRPr sz="24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Grid Computing</a:t>
            </a:r>
            <a:endParaRPr sz="24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Virtualization</a:t>
            </a:r>
            <a:endParaRPr sz="24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Software as a Service</a:t>
            </a:r>
            <a:endParaRPr sz="24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Infrastructure as a Service</a:t>
            </a:r>
            <a:endParaRPr sz="24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Containers /</a:t>
            </a:r>
            <a:b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 Platforms </a:t>
            </a:r>
            <a:endParaRPr sz="2400">
              <a:solidFill>
                <a:srgbClr val="0000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5"/>
          <p:cNvCxnSpPr/>
          <p:nvPr/>
        </p:nvCxnSpPr>
        <p:spPr>
          <a:xfrm rot="10800000">
            <a:off x="1621916" y="1195388"/>
            <a:ext cx="0" cy="287250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25"/>
          <p:cNvCxnSpPr/>
          <p:nvPr/>
        </p:nvCxnSpPr>
        <p:spPr>
          <a:xfrm>
            <a:off x="1622591" y="4043813"/>
            <a:ext cx="5786100" cy="0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25"/>
          <p:cNvSpPr txBox="1"/>
          <p:nvPr/>
        </p:nvSpPr>
        <p:spPr>
          <a:xfrm rot="-5400000">
            <a:off x="-205459" y="2245313"/>
            <a:ext cx="139335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Physical</a:t>
            </a:r>
            <a:endParaRPr b="1"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3854340" y="4498462"/>
            <a:ext cx="2358775" cy="531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Functional</a:t>
            </a:r>
            <a:endParaRPr b="1"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726466" y="352721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Linux/OS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9" name="Google Shape;169;p25"/>
          <p:cNvSpPr txBox="1"/>
          <p:nvPr/>
        </p:nvSpPr>
        <p:spPr>
          <a:xfrm>
            <a:off x="726454" y="308033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Virtualization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764204" y="26334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Cloud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726441" y="218658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Containers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726441" y="1643250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K8s, Cloud Orchestration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1684766" y="41048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ABIs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2542466" y="41048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Web Services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449116" y="41048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355766" y="406788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APIs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5355416" y="406788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Quicksand Medium"/>
              <a:buNone/>
            </a:pPr>
            <a:r>
              <a:rPr lang="en-US" sz="8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Endpoints</a:t>
            </a:r>
            <a:endParaRPr sz="8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178" name="Google Shape;178;p25"/>
          <p:cNvCxnSpPr/>
          <p:nvPr/>
        </p:nvCxnSpPr>
        <p:spPr>
          <a:xfrm flipH="1" rot="10800000">
            <a:off x="1661016" y="1745438"/>
            <a:ext cx="5625900" cy="22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9" name="Google Shape;179;p25"/>
          <p:cNvSpPr txBox="1"/>
          <p:nvPr/>
        </p:nvSpPr>
        <p:spPr>
          <a:xfrm rot="-1394442">
            <a:off x="4143070" y="2083313"/>
            <a:ext cx="2572766" cy="3585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icksand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Cloud Native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000"/>
            <a:ext cx="9144000" cy="58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REST and Cloud based SOA approach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Continuous Delivery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100% Based in the cloud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See excellent presentations from Adrian Cockcroft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http://www.slideshare.net/adrianco/global-netflix-platform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Deployed on AWS</a:t>
            </a:r>
            <a:endParaRPr/>
          </a:p>
        </p:txBody>
      </p:sp>
      <p:pic>
        <p:nvPicPr>
          <p:cNvPr id="202" name="Google Shape;202;p2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23601" l="10695" r="9306" t="19202"/>
          <a:stretch/>
        </p:blipFill>
        <p:spPr>
          <a:xfrm>
            <a:off x="619125" y="1366838"/>
            <a:ext cx="85248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Boeing Digital Airline</a:t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107950" y="6554788"/>
            <a:ext cx="24288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09600"/>
            <a:ext cx="8534400" cy="56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9900"/>
                </a:solidFill>
              </a:rPr>
              <a:t>Case Study : Boeing - A PaaS based Integration and API ecosystem</a:t>
            </a:r>
            <a:endParaRPr sz="18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</a:pPr>
            <a:r>
              <a:t/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Montserrat"/>
              <a:buNone/>
            </a:pPr>
            <a:r>
              <a:rPr lang="en-US" sz="1800">
                <a:solidFill>
                  <a:srgbClr val="FF9900"/>
                </a:solidFill>
              </a:rPr>
              <a:t>Case Study : Multi-tenanted Mobile Orchestration Gateway Platform 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None/>
            </a:pPr>
            <a:r>
              <a:rPr lang="en-US" sz="1800">
                <a:solidFill>
                  <a:srgbClr val="FF9900"/>
                </a:solidFill>
              </a:rPr>
              <a:t>Customer</a:t>
            </a:r>
            <a:endParaRPr/>
          </a:p>
          <a:p>
            <a:pPr indent="-342900" lvl="0" marL="342900" rtl="0" algn="l"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  <a:endParaRPr/>
          </a:p>
        </p:txBody>
      </p:sp>
      <p:sp>
        <p:nvSpPr>
          <p:cNvPr id="222" name="Google Shape;222;p32"/>
          <p:cNvSpPr txBox="1"/>
          <p:nvPr>
            <p:ph idx="4294967295" type="body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None/>
            </a:pPr>
            <a:r>
              <a:rPr lang="en-US" sz="1800">
                <a:solidFill>
                  <a:srgbClr val="FF9900"/>
                </a:solidFill>
              </a:rPr>
              <a:t>Challenge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-US" sz="1200">
                <a:solidFill>
                  <a:srgbClr val="000000"/>
                </a:solidFill>
              </a:rPr>
              <a:t>Extensible architecture capable of interfacing with multiple protocols such as XMPP, Diameter whilst maintaining pre-defined SLAs and throughput.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Integrating with ASR5000K, Third-party PCRF systems</a:t>
            </a:r>
            <a:endParaRPr sz="12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Multi-tenancy support for API lifecycle management.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Multi-geographical deployment with autoscaling and failover compensation.</a:t>
            </a:r>
            <a:endParaRPr/>
          </a:p>
          <a:p>
            <a:pPr indent="-266700" lvl="0" marL="3429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idx="4294967295" type="body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None/>
            </a:pPr>
            <a:r>
              <a:rPr lang="en-US" sz="1800">
                <a:solidFill>
                  <a:srgbClr val="FF9900"/>
                </a:solidFill>
              </a:rPr>
              <a:t>Solution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Rebuilt an 18 month project in 4 weeks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API Governance powered by multi-tenanted API Manager cluster with enforced security and lifecycle management.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Business logic through ESB mediators exposed as REST APIs.</a:t>
            </a:r>
            <a:endParaRPr sz="12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Stateful caching using Cassandra</a:t>
            </a:r>
            <a:endParaRPr sz="12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Partner Onboarding interfaces and authorization workflows.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</a:pPr>
            <a:r>
              <a:rPr lang="en-US" sz="120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Cloud Computing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637" y="792375"/>
            <a:ext cx="8601075" cy="51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Montserrat"/>
              <a:buNone/>
            </a:pPr>
            <a:r>
              <a:rPr lang="en-US" sz="1800">
                <a:solidFill>
                  <a:srgbClr val="FF9900"/>
                </a:solidFill>
              </a:rPr>
              <a:t>Case Study : Multi-tenanted Mobile Orchestration Gateway Platform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Pay TV company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Needed to scale up to provide instant pay-as-you-go on mobile devices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 Disaster Recovery (DR)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Elastic Scale e.g. during an important football match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242" name="Google Shape;242;p35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Existing architecture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(no changes)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Integration Layer</a:t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fmla="val 50000" name="adj"/>
            </a:avLst>
          </a:prstGeom>
          <a:solidFill>
            <a:srgbClr val="F2F2F2"/>
          </a:solidFill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Cloud/NoSQL Multi-Master Database </a:t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fmla="val 1312" name="adj"/>
            </a:avLst>
          </a:prstGeom>
          <a:solidFill>
            <a:srgbClr val="F2F2F2"/>
          </a:solidFill>
          <a:ln cap="flat" cmpd="sng" w="12700">
            <a:solidFill>
              <a:srgbClr val="3F3F3F"/>
            </a:solidFill>
            <a:prstDash val="dash"/>
            <a:round/>
            <a:headEnd len="sm" w="sm" type="none"/>
            <a:tailEnd len="sm" w="sm" type="none"/>
          </a:ln>
          <a:effectLst>
            <a:outerShdw blurRad="76200" kx="-1200000" rotWithShape="0" algn="bl" sy="23000">
              <a:srgbClr val="000000">
                <a:alpha val="2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RESTful Services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Replication</a:t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cap="flat" cmpd="sng" w="19050">
            <a:solidFill>
              <a:srgbClr val="A5A5A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35"/>
          <p:cNvCxnSpPr>
            <a:endCxn id="244" idx="1"/>
          </p:cNvCxnSpPr>
          <p:nvPr/>
        </p:nvCxnSpPr>
        <p:spPr>
          <a:xfrm flipH="1" rot="10800000">
            <a:off x="3857343" y="4463972"/>
            <a:ext cx="927000" cy="24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49" name="Google Shape;249;p35"/>
          <p:cNvCxnSpPr>
            <a:stCxn id="243" idx="1"/>
            <a:endCxn id="242" idx="3"/>
          </p:cNvCxnSpPr>
          <p:nvPr/>
        </p:nvCxnSpPr>
        <p:spPr>
          <a:xfrm rot="10800000">
            <a:off x="3882643" y="3634272"/>
            <a:ext cx="914400" cy="4200"/>
          </a:xfrm>
          <a:prstGeom prst="straightConnector1">
            <a:avLst/>
          </a:prstGeom>
          <a:noFill/>
          <a:ln cap="flat" cmpd="sng" w="28575">
            <a:solidFill>
              <a:srgbClr val="33996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50" name="Google Shape;250;p35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Notification</a:t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Cloud Platform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Cloud Datacenter</a:t>
            </a:r>
            <a:endParaRPr/>
          </a:p>
        </p:txBody>
      </p:sp>
      <p:sp>
        <p:nvSpPr>
          <p:cNvPr id="252" name="Google Shape;252;p35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5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Clients</a:t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Drivers for a new IT model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7470274" cy="4704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Increasing disaggregation</a:t>
            </a:r>
            <a:br>
              <a:rPr lang="en-US" sz="3959"/>
            </a:br>
            <a:endParaRPr sz="3959"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-37719" y="827764"/>
            <a:ext cx="9144000" cy="5359053"/>
            <a:chOff x="379231" y="1305609"/>
            <a:chExt cx="8488588" cy="4779026"/>
          </a:xfrm>
        </p:grpSpPr>
        <p:sp>
          <p:nvSpPr>
            <p:cNvPr id="107" name="Google Shape;107;p17"/>
            <p:cNvSpPr/>
            <p:nvPr/>
          </p:nvSpPr>
          <p:spPr>
            <a:xfrm>
              <a:off x="457200" y="1584429"/>
              <a:ext cx="8410619" cy="4500206"/>
            </a:xfrm>
            <a:prstGeom prst="rect">
              <a:avLst/>
            </a:prstGeom>
            <a:solidFill>
              <a:srgbClr val="D8D8D8"/>
            </a:solidFill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8" name="Google Shape;10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231" y="1305609"/>
              <a:ext cx="8488588" cy="4779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Cloud?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Depends who </a:t>
            </a:r>
            <a:r>
              <a:rPr b="1" lang="en-US" sz="2960"/>
              <a:t>you</a:t>
            </a:r>
            <a:r>
              <a:rPr lang="en-US" sz="2960"/>
              <a:t> are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b="1" lang="en-US" sz="2590"/>
              <a:t>My daughter</a:t>
            </a:r>
            <a:r>
              <a:rPr lang="en-US" sz="2590"/>
              <a:t>: iCloud (her music in the cloud)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b="1" lang="en-US" sz="2590"/>
              <a:t>My mum</a:t>
            </a:r>
            <a:r>
              <a:rPr lang="en-US" sz="2590"/>
              <a:t>: gmail (her email in the cloud)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b="1" lang="en-US" sz="2590"/>
              <a:t>My VP sales</a:t>
            </a:r>
            <a:r>
              <a:rPr lang="en-US" sz="2590"/>
              <a:t>: Salesforce (his prospects in the cloud)</a:t>
            </a:r>
            <a:endParaRPr sz="2590"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b="1" lang="en-US" sz="2590"/>
              <a:t>Sysadmin</a:t>
            </a:r>
            <a:r>
              <a:rPr lang="en-US" sz="2590"/>
              <a:t>: Amazon/Rackspace/etc (his infrastructure in the cloud)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b="1" lang="en-US" sz="2590"/>
              <a:t>*: </a:t>
            </a:r>
            <a:r>
              <a:rPr lang="en-US" sz="2590"/>
              <a:t>what </a:t>
            </a:r>
            <a:r>
              <a:rPr i="1" lang="en-US" sz="2590"/>
              <a:t>you</a:t>
            </a:r>
            <a:r>
              <a:rPr lang="en-US" sz="2590"/>
              <a:t> care about, self-provisioned, managed, metered and paid per use, in the cloud</a:t>
            </a:r>
            <a:endParaRPr b="1" sz="2590"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98989"/>
                </a:solidFill>
                <a:latin typeface="Lustria"/>
                <a:ea typeface="Lustria"/>
                <a:cs typeface="Lustria"/>
                <a:sym typeface="Lustria"/>
              </a:rPr>
              <a:t>‹#›</a:t>
            </a:fld>
            <a:endParaRPr sz="1200">
              <a:solidFill>
                <a:srgbClr val="898989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Definition</a:t>
            </a:r>
            <a:br>
              <a:rPr lang="en-US" sz="3959"/>
            </a:br>
            <a:r>
              <a:rPr lang="en-US" sz="3959"/>
              <a:t>(NIST)</a:t>
            </a:r>
            <a:endParaRPr sz="3959"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On-demand self-service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Users can provision resources without human intervention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Broad network access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Heterogeneous access to resources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Resource pooling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Multi-tenant shared capabilities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Rapid elasticity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Services can scale up and down automatically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Measured service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Resources can be metered and charged for based on real-world measures</a:t>
            </a:r>
            <a:endParaRPr/>
          </a:p>
          <a:p>
            <a:pPr indent="-17018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t/>
            </a:r>
            <a:endParaRPr sz="2720"/>
          </a:p>
          <a:p>
            <a:pPr indent="-17018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None/>
            </a:pPr>
            <a:r>
              <a:t/>
            </a:r>
            <a:endParaRPr sz="27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Cloud Native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http://pzf.fremantle.org/2010/05/cloud-native.html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57200" y="13716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Distributed/Dynamically Wired </a:t>
            </a:r>
            <a:r>
              <a:rPr b="1" lang="en-US" sz="1800">
                <a:solidFill>
                  <a:srgbClr val="7F7F7F"/>
                </a:solidFill>
              </a:rPr>
              <a:t>(works properly in the cloud)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Supports deploying in a dynamically sized cluster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Finds services across applications even when they move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Elastic </a:t>
            </a:r>
            <a:r>
              <a:rPr b="1" lang="en-US" sz="1800">
                <a:solidFill>
                  <a:srgbClr val="7F7F7F"/>
                </a:solidFill>
              </a:rPr>
              <a:t>(Uses the cloud efficiently)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Scales up and down as needed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Works with the underlying IaaS</a:t>
            </a:r>
            <a:endParaRPr sz="14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Multi-tenant </a:t>
            </a:r>
            <a:r>
              <a:rPr b="1" lang="en-US" sz="1800">
                <a:solidFill>
                  <a:srgbClr val="7F7F7F"/>
                </a:solidFill>
              </a:rPr>
              <a:t>(Only costs when you use it)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Virtual isolated instances with near zero incremental cost 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Implies you have a proper identity model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Self-service </a:t>
            </a:r>
            <a:r>
              <a:rPr b="1" lang="en-US" sz="1800">
                <a:solidFill>
                  <a:srgbClr val="7F7F7F"/>
                </a:solidFill>
              </a:rPr>
              <a:t>(in the hands of users)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De-centralized creation and management of tenants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Automated Governance across tenants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Granularly Billed and Metered </a:t>
            </a:r>
            <a:r>
              <a:rPr b="1" lang="en-US" sz="1800">
                <a:solidFill>
                  <a:srgbClr val="7F7F7F"/>
                </a:solidFill>
              </a:rPr>
              <a:t>(pay for just what you use)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Allocate costs to exactly who uses them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Incrementally Deployed and Tested </a:t>
            </a:r>
            <a:r>
              <a:rPr b="1" lang="en-US" sz="1800">
                <a:solidFill>
                  <a:srgbClr val="7F7F7F"/>
                </a:solidFill>
              </a:rPr>
              <a:t>(seamless live upgrades)</a:t>
            </a:r>
            <a:endParaRPr/>
          </a:p>
          <a:p>
            <a:pPr indent="-228600" lvl="2" marL="11430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Supports continuous update, side-by-side operation, in-place testing and incremental production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New definition of Cloud Native</a:t>
            </a:r>
            <a:endParaRPr sz="3959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the Cloud Native Computing Foundation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based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Microservice oriented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Origins of Cloud Computing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Virtual Machines on Mainframes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VM/370 – 1972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Grid Computing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Grid computing is the collection of computer resources from multiple locations to reach a common goal.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Software-as-a-Service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Salesforce.com 1999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Amazon AWS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2002</a:t>
            </a:r>
            <a:endParaRPr/>
          </a:p>
          <a:p>
            <a:pPr indent="-121284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5494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